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9" r:id="rId2"/>
  </p:sldMasterIdLst>
  <p:notesMasterIdLst>
    <p:notesMasterId r:id="rId17"/>
  </p:notesMasterIdLst>
  <p:sldIdLst>
    <p:sldId id="256" r:id="rId3"/>
    <p:sldId id="260" r:id="rId4"/>
    <p:sldId id="317" r:id="rId5"/>
    <p:sldId id="259" r:id="rId6"/>
    <p:sldId id="332" r:id="rId7"/>
    <p:sldId id="318" r:id="rId8"/>
    <p:sldId id="261" r:id="rId9"/>
    <p:sldId id="295" r:id="rId10"/>
    <p:sldId id="302" r:id="rId11"/>
    <p:sldId id="319" r:id="rId12"/>
    <p:sldId id="276" r:id="rId13"/>
    <p:sldId id="265" r:id="rId14"/>
    <p:sldId id="331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2700" autoAdjust="0"/>
    <p:restoredTop sz="93692" autoAdjust="0"/>
  </p:normalViewPr>
  <p:slideViewPr>
    <p:cSldViewPr snapToGrid="0" snapToObjects="1">
      <p:cViewPr>
        <p:scale>
          <a:sx n="66" d="100"/>
          <a:sy n="66" d="100"/>
        </p:scale>
        <p:origin x="-558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428" y="8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pPr/>
              <a:t>2019/2/25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735138" y="2152742"/>
            <a:ext cx="8721725" cy="1892300"/>
          </a:xfrm>
          <a:prstGeom prst="rect">
            <a:avLst/>
          </a:prstGeom>
        </p:spPr>
        <p:txBody>
          <a:bodyPr/>
          <a:lstStyle>
            <a:lvl1pPr algn="ctr">
              <a:defRPr lang="zh-CN" altLang="en-US" sz="7200" b="1" dirty="0">
                <a:blipFill dpi="0"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371603" y="1397642"/>
            <a:ext cx="3448794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3200" dirty="0"/>
            </a:lvl1pPr>
          </a:lstStyle>
          <a:p>
            <a:pPr marL="0" lvl="0" algn="ctr" defTabSz="913765"/>
            <a:endParaRPr lang="zh-CN" altLang="en-US" dirty="0"/>
          </a:p>
        </p:txBody>
      </p:sp>
      <p:sp>
        <p:nvSpPr>
          <p:cNvPr id="1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638550" y="4349277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17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0503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981200" cy="332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4055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794000" y="2405594"/>
            <a:ext cx="6946766" cy="91440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5138" y="928914"/>
            <a:ext cx="8721725" cy="1892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6600" dirty="0" smtClean="0"/>
              <a:t>Pupil Size</a:t>
            </a:r>
          </a:p>
          <a:p>
            <a:pPr marL="0" indent="0">
              <a:buNone/>
            </a:pPr>
            <a:r>
              <a:rPr lang="en-US" altLang="zh-CN" sz="6600" dirty="0" smtClean="0"/>
              <a:t> and </a:t>
            </a:r>
          </a:p>
          <a:p>
            <a:pPr marL="0" indent="0">
              <a:buNone/>
            </a:pPr>
            <a:r>
              <a:rPr lang="en-US" altLang="zh-CN" sz="6600" dirty="0" smtClean="0"/>
              <a:t>Brain States</a:t>
            </a:r>
            <a:endParaRPr lang="en-US" altLang="zh-CN" sz="66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639185" y="4412343"/>
            <a:ext cx="4914902" cy="1121550"/>
          </a:xfrm>
        </p:spPr>
        <p:txBody>
          <a:bodyPr/>
          <a:lstStyle/>
          <a:p>
            <a:pPr algn="ctr"/>
            <a:r>
              <a:rPr lang="en-US" altLang="zh-CN" dirty="0" smtClean="0">
                <a:sym typeface="+mn-lt"/>
              </a:rPr>
              <a:t>Wu </a:t>
            </a:r>
            <a:r>
              <a:rPr lang="en-US" altLang="zh-CN" dirty="0" err="1" smtClean="0">
                <a:sym typeface="+mn-lt"/>
              </a:rPr>
              <a:t>Jiqing</a:t>
            </a:r>
            <a:endParaRPr lang="en-US" altLang="zh-CN" dirty="0" smtClean="0">
              <a:sym typeface="+mn-lt"/>
            </a:endParaRPr>
          </a:p>
          <a:p>
            <a:pPr algn="ctr"/>
            <a:r>
              <a:rPr lang="en-US" altLang="zh-CN" dirty="0" smtClean="0">
                <a:sym typeface="+mn-lt"/>
              </a:rPr>
              <a:t>201522592</a:t>
            </a:r>
          </a:p>
          <a:p>
            <a:pPr algn="ctr"/>
            <a:r>
              <a:rPr lang="en-US" altLang="zh-CN" dirty="0" smtClean="0">
                <a:sym typeface="+mn-lt"/>
              </a:rPr>
              <a:t>Supervisor: Shuzo Sakata</a:t>
            </a:r>
          </a:p>
          <a:p>
            <a:pPr algn="ctr"/>
            <a:endParaRPr lang="en-US" altLang="zh-CN" dirty="0">
              <a:sym typeface="+mn-lt"/>
            </a:endParaRPr>
          </a:p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</p:spPr>
        <p:txBody>
          <a:bodyPr/>
          <a:lstStyle/>
          <a:p>
            <a:r>
              <a:rPr lang="en-US" altLang="zh-CN" dirty="0" smtClean="0"/>
              <a:t>Results</a:t>
            </a:r>
            <a:endParaRPr lang="en-US" altLang="zh-CN" dirty="0"/>
          </a:p>
        </p:txBody>
      </p:sp>
      <p:sp>
        <p:nvSpPr>
          <p:cNvPr id="100" name="文本框 99"/>
          <p:cNvSpPr txBox="1"/>
          <p:nvPr/>
        </p:nvSpPr>
        <p:spPr>
          <a:xfrm>
            <a:off x="508000" y="2293257"/>
            <a:ext cx="4325257" cy="3416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200000"/>
              </a:lnSpc>
            </a:pPr>
            <a:r>
              <a:rPr lang="en-US" sz="3200" dirty="0" smtClean="0">
                <a:solidFill>
                  <a:schemeClr val="accent5"/>
                </a:solidFill>
              </a:rPr>
              <a:t>NREM sleep  -1.5653</a:t>
            </a:r>
          </a:p>
          <a:p>
            <a:pPr indent="0">
              <a:lnSpc>
                <a:spcPct val="200000"/>
              </a:lnSpc>
            </a:pPr>
            <a:r>
              <a:rPr lang="en-US" sz="3200" dirty="0" smtClean="0">
                <a:solidFill>
                  <a:schemeClr val="accent5"/>
                </a:solidFill>
              </a:rPr>
              <a:t>REM sleep  -2.1133 </a:t>
            </a:r>
          </a:p>
          <a:p>
            <a:pPr indent="0">
              <a:lnSpc>
                <a:spcPct val="200000"/>
              </a:lnSpc>
            </a:pPr>
            <a:r>
              <a:rPr lang="en-US" sz="3200" dirty="0" smtClean="0">
                <a:solidFill>
                  <a:schemeClr val="accent5"/>
                </a:solidFill>
              </a:rPr>
              <a:t>Awake states  0.1947</a:t>
            </a:r>
          </a:p>
          <a:p>
            <a:pPr indent="0"/>
            <a:r>
              <a:rPr lang="en-US" sz="2400" dirty="0" smtClean="0">
                <a:solidFill>
                  <a:schemeClr val="accent5"/>
                </a:solidFill>
              </a:rPr>
              <a:t> </a:t>
            </a:r>
            <a:endParaRPr lang="zh-CN" altLang="en-US" sz="2400" dirty="0">
              <a:solidFill>
                <a:schemeClr val="accent5"/>
              </a:solidFill>
              <a:cs typeface="Arial" panose="020B0604020202020204" pitchFamily="34" charset="0"/>
              <a:sym typeface="+mn-ea"/>
            </a:endParaRPr>
          </a:p>
        </p:txBody>
      </p:sp>
      <p:pic>
        <p:nvPicPr>
          <p:cNvPr id="16" name="Picture 1" descr="Picture1"/>
          <p:cNvPicPr/>
          <p:nvPr/>
        </p:nvPicPr>
        <p:blipFill>
          <a:blip r:embed="rId3"/>
          <a:srcRect t="38547" r="45097"/>
          <a:stretch>
            <a:fillRect/>
          </a:stretch>
        </p:blipFill>
        <p:spPr>
          <a:xfrm>
            <a:off x="4833257" y="-1"/>
            <a:ext cx="6821713" cy="6444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文本框 99"/>
          <p:cNvSpPr txBox="1"/>
          <p:nvPr/>
        </p:nvSpPr>
        <p:spPr>
          <a:xfrm>
            <a:off x="297543" y="1286095"/>
            <a:ext cx="5450114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36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Data from an example</a:t>
            </a:r>
            <a:endParaRPr lang="zh-CN" altLang="en-US" sz="36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en-US" altLang="zh-CN" dirty="0"/>
          </a:p>
        </p:txBody>
      </p:sp>
      <p:pic>
        <p:nvPicPr>
          <p:cNvPr id="6" name="图片 5" descr="C:\Users\lenovo\Documents\Tencent Files\630060273\FileRecv\MobileFile\Image\5$4T)[E6~H_Y[62J1ZEJD(F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036457" y="212728"/>
            <a:ext cx="6337769" cy="60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99"/>
          <p:cNvSpPr txBox="1"/>
          <p:nvPr/>
        </p:nvSpPr>
        <p:spPr>
          <a:xfrm>
            <a:off x="203200" y="1196722"/>
            <a:ext cx="4833257" cy="92198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200000"/>
              </a:lnSpc>
            </a:pPr>
            <a:r>
              <a:rPr lang="en-US" altLang="zh-CN" sz="32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Data from 18 data sets</a:t>
            </a:r>
          </a:p>
        </p:txBody>
      </p:sp>
      <p:sp>
        <p:nvSpPr>
          <p:cNvPr id="7" name="文本框 99"/>
          <p:cNvSpPr txBox="1"/>
          <p:nvPr/>
        </p:nvSpPr>
        <p:spPr>
          <a:xfrm>
            <a:off x="203200" y="3701143"/>
            <a:ext cx="4833257" cy="190686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200000"/>
              </a:lnSpc>
            </a:pPr>
            <a:r>
              <a:rPr lang="en-US" altLang="zh-CN" sz="3200" dirty="0" smtClean="0">
                <a:solidFill>
                  <a:schemeClr val="accent5"/>
                </a:solidFill>
                <a:cs typeface="Arial" panose="020B0604020202020204" pitchFamily="34" charset="0"/>
                <a:sym typeface="+mn-ea"/>
              </a:rPr>
              <a:t>One-Way ANOVA</a:t>
            </a:r>
          </a:p>
          <a:p>
            <a:pPr indent="0">
              <a:lnSpc>
                <a:spcPct val="200000"/>
              </a:lnSpc>
            </a:pPr>
            <a:r>
              <a:rPr lang="en-US" altLang="zh-CN" sz="3200" dirty="0" smtClean="0">
                <a:solidFill>
                  <a:schemeClr val="accent5"/>
                </a:solidFill>
                <a:cs typeface="Arial" panose="020B0604020202020204" pitchFamily="34" charset="0"/>
                <a:sym typeface="+mn-ea"/>
              </a:rPr>
              <a:t>P-value: 3.32016e-23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en-US" altLang="zh-CN" dirty="0"/>
          </a:p>
        </p:txBody>
      </p:sp>
      <p:sp>
        <p:nvSpPr>
          <p:cNvPr id="100" name="文本框 99"/>
          <p:cNvSpPr txBox="1"/>
          <p:nvPr/>
        </p:nvSpPr>
        <p:spPr>
          <a:xfrm>
            <a:off x="335915" y="1229360"/>
            <a:ext cx="1152017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4000" dirty="0">
                <a:solidFill>
                  <a:schemeClr val="accent5"/>
                </a:solidFill>
                <a:cs typeface="Arial" panose="020B0604020202020204" pitchFamily="34" charset="0"/>
              </a:rPr>
              <a:t>(1) The changing of </a:t>
            </a:r>
            <a:r>
              <a:rPr lang="en-US" altLang="zh-CN" sz="4000" b="1" dirty="0">
                <a:solidFill>
                  <a:schemeClr val="accent5"/>
                </a:solidFill>
                <a:cs typeface="Arial" panose="020B0604020202020204" pitchFamily="34" charset="0"/>
              </a:rPr>
              <a:t>pupil size</a:t>
            </a:r>
            <a:r>
              <a:rPr lang="en-US" altLang="zh-CN" sz="4000" dirty="0">
                <a:solidFill>
                  <a:schemeClr val="accent5"/>
                </a:solidFill>
                <a:cs typeface="Arial" panose="020B0604020202020204" pitchFamily="34" charset="0"/>
              </a:rPr>
              <a:t> correlate with the alteration of </a:t>
            </a:r>
            <a:r>
              <a:rPr lang="en-US" altLang="zh-CN" sz="4000" b="1" dirty="0">
                <a:solidFill>
                  <a:schemeClr val="accent5"/>
                </a:solidFill>
                <a:cs typeface="Arial" panose="020B0604020202020204" pitchFamily="34" charset="0"/>
              </a:rPr>
              <a:t>brain states.</a:t>
            </a:r>
          </a:p>
        </p:txBody>
      </p:sp>
      <p:sp>
        <p:nvSpPr>
          <p:cNvPr id="4" name="文本框 99"/>
          <p:cNvSpPr txBox="1"/>
          <p:nvPr/>
        </p:nvSpPr>
        <p:spPr>
          <a:xfrm>
            <a:off x="2250440" y="3522345"/>
            <a:ext cx="960564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4000" dirty="0">
                <a:solidFill>
                  <a:schemeClr val="accent5"/>
                </a:solidFill>
                <a:cs typeface="Arial" panose="020B0604020202020204" pitchFamily="34" charset="0"/>
              </a:rPr>
              <a:t>the potential to be developed as a </a:t>
            </a:r>
            <a:r>
              <a:rPr lang="en-US" altLang="zh-CN" sz="4000" b="1" dirty="0">
                <a:solidFill>
                  <a:schemeClr val="accent5"/>
                </a:solidFill>
                <a:cs typeface="Arial" panose="020B0604020202020204" pitchFamily="34" charset="0"/>
              </a:rPr>
              <a:t>biomarker</a:t>
            </a:r>
            <a:r>
              <a:rPr lang="en-US" altLang="zh-CN" sz="4000" dirty="0">
                <a:solidFill>
                  <a:schemeClr val="accent5"/>
                </a:solidFill>
                <a:cs typeface="Arial" panose="020B0604020202020204" pitchFamily="34" charset="0"/>
              </a:rPr>
              <a:t> in disease diagnosis.</a:t>
            </a:r>
          </a:p>
          <a:p>
            <a:pPr indent="0"/>
            <a:r>
              <a:rPr lang="en-US" altLang="zh-CN" sz="4000" dirty="0">
                <a:solidFill>
                  <a:schemeClr val="accent5"/>
                </a:solidFill>
                <a:cs typeface="Arial" panose="020B0604020202020204" pitchFamily="34" charset="0"/>
              </a:rPr>
              <a:t>(mental disorders)</a:t>
            </a:r>
          </a:p>
        </p:txBody>
      </p:sp>
      <p:sp>
        <p:nvSpPr>
          <p:cNvPr id="5" name="Right Arrow 4"/>
          <p:cNvSpPr/>
          <p:nvPr/>
        </p:nvSpPr>
        <p:spPr>
          <a:xfrm>
            <a:off x="335915" y="3838575"/>
            <a:ext cx="1367155" cy="68961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en-US" altLang="zh-CN" dirty="0"/>
          </a:p>
        </p:txBody>
      </p:sp>
      <p:sp>
        <p:nvSpPr>
          <p:cNvPr id="100" name="文本框 99"/>
          <p:cNvSpPr txBox="1"/>
          <p:nvPr/>
        </p:nvSpPr>
        <p:spPr>
          <a:xfrm>
            <a:off x="335915" y="1229360"/>
            <a:ext cx="11520170" cy="132343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4000" dirty="0">
                <a:solidFill>
                  <a:schemeClr val="accent5"/>
                </a:solidFill>
                <a:cs typeface="Arial" panose="020B0604020202020204" pitchFamily="34" charset="0"/>
              </a:rPr>
              <a:t>(2) </a:t>
            </a:r>
            <a:r>
              <a:rPr lang="en-US" altLang="zh-CN" sz="4000" b="1" dirty="0">
                <a:solidFill>
                  <a:schemeClr val="accent5"/>
                </a:solidFill>
                <a:cs typeface="Arial" panose="020B0604020202020204" pitchFamily="34" charset="0"/>
              </a:rPr>
              <a:t>DeepLabCut</a:t>
            </a:r>
            <a:r>
              <a:rPr lang="en-US" altLang="zh-CN" sz="4000" dirty="0">
                <a:solidFill>
                  <a:schemeClr val="accent5"/>
                </a:solidFill>
                <a:cs typeface="Arial" panose="020B0604020202020204" pitchFamily="34" charset="0"/>
              </a:rPr>
              <a:t> exhibits good performance in </a:t>
            </a:r>
            <a:r>
              <a:rPr lang="en-US" altLang="zh-CN" sz="4000" dirty="0" smtClean="0">
                <a:solidFill>
                  <a:schemeClr val="accent5"/>
                </a:solidFill>
                <a:cs typeface="Arial" panose="020B0604020202020204" pitchFamily="34" charset="0"/>
              </a:rPr>
              <a:t>video-based </a:t>
            </a:r>
            <a:r>
              <a:rPr lang="en-US" altLang="zh-CN" sz="4000" dirty="0">
                <a:solidFill>
                  <a:schemeClr val="accent5"/>
                </a:solidFill>
                <a:cs typeface="Arial" panose="020B0604020202020204" pitchFamily="34" charset="0"/>
              </a:rPr>
              <a:t>pupil detection</a:t>
            </a:r>
            <a:r>
              <a:rPr lang="en-US" altLang="zh-CN" sz="4000" dirty="0" smtClean="0">
                <a:solidFill>
                  <a:schemeClr val="accent5"/>
                </a:solidFill>
                <a:cs typeface="Arial" panose="020B0604020202020204" pitchFamily="34" charset="0"/>
              </a:rPr>
              <a:t>.</a:t>
            </a:r>
            <a:endParaRPr lang="en-US" altLang="zh-CN" sz="4000" dirty="0">
              <a:solidFill>
                <a:schemeClr val="accent5"/>
              </a:solidFill>
              <a:cs typeface="Arial" panose="020B0604020202020204" pitchFamily="34" charset="0"/>
            </a:endParaRPr>
          </a:p>
        </p:txBody>
      </p:sp>
      <p:sp>
        <p:nvSpPr>
          <p:cNvPr id="5" name="文本框 99"/>
          <p:cNvSpPr txBox="1"/>
          <p:nvPr/>
        </p:nvSpPr>
        <p:spPr>
          <a:xfrm>
            <a:off x="335915" y="2875964"/>
            <a:ext cx="11520170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3600" dirty="0" smtClean="0">
                <a:solidFill>
                  <a:schemeClr val="accent5"/>
                </a:solidFill>
                <a:cs typeface="Arial" panose="020B0604020202020204" pitchFamily="34" charset="0"/>
              </a:rPr>
              <a:t>-</a:t>
            </a:r>
            <a:r>
              <a:rPr lang="en-US" altLang="zh-CN" sz="3600" dirty="0">
                <a:solidFill>
                  <a:schemeClr val="accent5"/>
                </a:solidFill>
                <a:cs typeface="Arial" panose="020B0604020202020204" pitchFamily="34" charset="0"/>
              </a:rPr>
              <a:t>Time </a:t>
            </a:r>
            <a:r>
              <a:rPr lang="en-US" altLang="zh-CN" sz="3600" dirty="0" smtClean="0">
                <a:solidFill>
                  <a:schemeClr val="accent5"/>
                </a:solidFill>
                <a:cs typeface="Arial" panose="020B0604020202020204" pitchFamily="34" charset="0"/>
              </a:rPr>
              <a:t>efficient</a:t>
            </a:r>
            <a:endParaRPr lang="en-US" altLang="zh-CN" sz="3600" dirty="0">
              <a:solidFill>
                <a:schemeClr val="accent5"/>
              </a:solidFill>
              <a:cs typeface="Arial" panose="020B0604020202020204" pitchFamily="34" charset="0"/>
            </a:endParaRPr>
          </a:p>
        </p:txBody>
      </p:sp>
      <p:sp>
        <p:nvSpPr>
          <p:cNvPr id="6" name="文本框 99"/>
          <p:cNvSpPr txBox="1"/>
          <p:nvPr/>
        </p:nvSpPr>
        <p:spPr>
          <a:xfrm>
            <a:off x="335915" y="3845460"/>
            <a:ext cx="11520170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3600" dirty="0" smtClean="0">
                <a:solidFill>
                  <a:schemeClr val="accent5"/>
                </a:solidFill>
                <a:cs typeface="Arial" panose="020B0604020202020204" pitchFamily="34" charset="0"/>
              </a:rPr>
              <a:t>-</a:t>
            </a:r>
            <a:r>
              <a:rPr lang="en-US" altLang="zh-CN" sz="3600" dirty="0">
                <a:solidFill>
                  <a:schemeClr val="accent5"/>
                </a:solidFill>
                <a:cs typeface="Arial" panose="020B0604020202020204" pitchFamily="34" charset="0"/>
              </a:rPr>
              <a:t>Images with incomplete pupil can be </a:t>
            </a:r>
            <a:r>
              <a:rPr lang="en-US" altLang="zh-CN" sz="3600" dirty="0" smtClean="0">
                <a:solidFill>
                  <a:schemeClr val="accent5"/>
                </a:solidFill>
                <a:cs typeface="Arial" panose="020B0604020202020204" pitchFamily="34" charset="0"/>
              </a:rPr>
              <a:t>used</a:t>
            </a:r>
            <a:endParaRPr lang="en-US" altLang="zh-CN" sz="3600" dirty="0">
              <a:solidFill>
                <a:schemeClr val="accent5"/>
              </a:solidFill>
              <a:cs typeface="Arial" panose="020B0604020202020204" pitchFamily="34" charset="0"/>
            </a:endParaRPr>
          </a:p>
        </p:txBody>
      </p:sp>
      <p:sp>
        <p:nvSpPr>
          <p:cNvPr id="7" name="文本框 99"/>
          <p:cNvSpPr txBox="1"/>
          <p:nvPr/>
        </p:nvSpPr>
        <p:spPr>
          <a:xfrm>
            <a:off x="335915" y="4814956"/>
            <a:ext cx="11520170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3600" dirty="0" smtClean="0">
                <a:solidFill>
                  <a:schemeClr val="accent5"/>
                </a:solidFill>
                <a:cs typeface="Arial" panose="020B0604020202020204" pitchFamily="34" charset="0"/>
              </a:rPr>
              <a:t>-</a:t>
            </a:r>
            <a:r>
              <a:rPr lang="en-US" altLang="zh-CN" sz="3600" dirty="0">
                <a:solidFill>
                  <a:schemeClr val="accent5"/>
                </a:solidFill>
                <a:cs typeface="Arial" panose="020B0604020202020204" pitchFamily="34" charset="0"/>
              </a:rPr>
              <a:t>No influence caused by illumination changing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5138" y="2154951"/>
            <a:ext cx="8721725" cy="1892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THANK YOU FOR WATCHING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-41275" y="2405380"/>
            <a:ext cx="3559175" cy="914400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886835" y="725714"/>
            <a:ext cx="6946766" cy="914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4800" dirty="0">
                <a:cs typeface="+mn-ea"/>
                <a:sym typeface="+mn-lt"/>
              </a:rPr>
              <a:t>1. Introduction</a:t>
            </a:r>
            <a:endParaRPr lang="en-US" altLang="zh-CN" sz="4800" dirty="0"/>
          </a:p>
          <a:p>
            <a:pPr>
              <a:lnSpc>
                <a:spcPct val="150000"/>
              </a:lnSpc>
            </a:pPr>
            <a:r>
              <a:rPr lang="en-US" altLang="zh-CN" sz="4800" dirty="0"/>
              <a:t>2. </a:t>
            </a:r>
            <a:r>
              <a:rPr lang="en-US" altLang="zh-CN" sz="4800" dirty="0" smtClean="0"/>
              <a:t>Methodology</a:t>
            </a:r>
            <a:endParaRPr lang="en-US" altLang="zh-CN" sz="4800" dirty="0"/>
          </a:p>
          <a:p>
            <a:pPr>
              <a:lnSpc>
                <a:spcPct val="150000"/>
              </a:lnSpc>
            </a:pPr>
            <a:r>
              <a:rPr lang="en-US" altLang="zh-CN" sz="4800" dirty="0"/>
              <a:t>3. </a:t>
            </a:r>
            <a:r>
              <a:rPr lang="en-US" altLang="zh-CN" sz="4800" dirty="0" smtClean="0"/>
              <a:t>Results</a:t>
            </a:r>
            <a:endParaRPr lang="en-US" altLang="zh-CN" sz="4800" dirty="0"/>
          </a:p>
          <a:p>
            <a:pPr>
              <a:lnSpc>
                <a:spcPct val="150000"/>
              </a:lnSpc>
            </a:pPr>
            <a:r>
              <a:rPr lang="en-US" altLang="zh-CN" sz="4800" dirty="0"/>
              <a:t>4. </a:t>
            </a:r>
            <a:r>
              <a:rPr lang="en-US" altLang="zh-CN" sz="4800" dirty="0" smtClean="0"/>
              <a:t>Conclusion</a:t>
            </a:r>
            <a:endParaRPr lang="en-US" altLang="zh-CN" sz="48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Introduction</a:t>
            </a:r>
            <a:endParaRPr lang="en-US" altLang="zh-CN" dirty="0"/>
          </a:p>
        </p:txBody>
      </p:sp>
      <p:sp>
        <p:nvSpPr>
          <p:cNvPr id="8" name="文本框 6"/>
          <p:cNvSpPr txBox="1"/>
          <p:nvPr/>
        </p:nvSpPr>
        <p:spPr>
          <a:xfrm>
            <a:off x="490218" y="1031343"/>
            <a:ext cx="115130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5"/>
                </a:solidFill>
              </a:rPr>
              <a:t>  </a:t>
            </a:r>
            <a:r>
              <a:rPr lang="en-US" altLang="zh-CN" sz="2800" dirty="0" err="1" smtClean="0">
                <a:solidFill>
                  <a:schemeClr val="accent5"/>
                </a:solidFill>
              </a:rPr>
              <a:t>Yerks</a:t>
            </a:r>
            <a:r>
              <a:rPr lang="en-US" altLang="zh-CN" sz="2800" dirty="0" smtClean="0">
                <a:solidFill>
                  <a:schemeClr val="accent5"/>
                </a:solidFill>
              </a:rPr>
              <a:t>-Dodson’s Law (1908) </a:t>
            </a:r>
          </a:p>
          <a:p>
            <a:r>
              <a:rPr lang="en-US" altLang="zh-CN" sz="2800" dirty="0" smtClean="0">
                <a:solidFill>
                  <a:schemeClr val="accent5"/>
                </a:solidFill>
              </a:rPr>
              <a:t>- Inverted-U relationship between arousal level and performance</a:t>
            </a:r>
            <a:endParaRPr lang="en-US" altLang="zh-CN" sz="2800" dirty="0">
              <a:solidFill>
                <a:schemeClr val="accent5"/>
              </a:solidFill>
            </a:endParaRPr>
          </a:p>
        </p:txBody>
      </p:sp>
      <p:pic>
        <p:nvPicPr>
          <p:cNvPr id="16388" name="Picture 4" descr="https://upload.wikimedia.org/wikipedia/commons/thumb/4/4f/OriginalYerkesDodson.svg/800px-OriginalYerkesDodson.sv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5" y="2160710"/>
            <a:ext cx="6684859" cy="4061053"/>
          </a:xfrm>
          <a:prstGeom prst="rect">
            <a:avLst/>
          </a:prstGeom>
          <a:noFill/>
        </p:spPr>
      </p:pic>
      <p:grpSp>
        <p:nvGrpSpPr>
          <p:cNvPr id="9" name="组合 8"/>
          <p:cNvGrpSpPr/>
          <p:nvPr/>
        </p:nvGrpSpPr>
        <p:grpSpPr>
          <a:xfrm>
            <a:off x="6840434" y="2946400"/>
            <a:ext cx="5162879" cy="1994905"/>
            <a:chOff x="6840434" y="2946400"/>
            <a:chExt cx="5162879" cy="1994905"/>
          </a:xfrm>
        </p:grpSpPr>
        <p:sp>
          <p:nvSpPr>
            <p:cNvPr id="10" name="文本框 6"/>
            <p:cNvSpPr txBox="1"/>
            <p:nvPr/>
          </p:nvSpPr>
          <p:spPr>
            <a:xfrm>
              <a:off x="7929006" y="2946400"/>
              <a:ext cx="4074307" cy="1994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4400" dirty="0" smtClean="0">
                  <a:solidFill>
                    <a:schemeClr val="accent5"/>
                  </a:solidFill>
                </a:rPr>
                <a:t>Function of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4400" dirty="0" smtClean="0">
                  <a:solidFill>
                    <a:schemeClr val="accent5"/>
                  </a:solidFill>
                </a:rPr>
                <a:t>brain states</a:t>
              </a:r>
              <a:endParaRPr lang="en-US" altLang="zh-CN" sz="4400" dirty="0">
                <a:solidFill>
                  <a:schemeClr val="accent5"/>
                </a:solidFill>
              </a:endParaRPr>
            </a:p>
          </p:txBody>
        </p:sp>
        <p:sp>
          <p:nvSpPr>
            <p:cNvPr id="11" name="右箭头 10"/>
            <p:cNvSpPr/>
            <p:nvPr/>
          </p:nvSpPr>
          <p:spPr>
            <a:xfrm>
              <a:off x="6840434" y="3701143"/>
              <a:ext cx="1088572" cy="899885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Introduction</a:t>
            </a:r>
            <a:endParaRPr lang="en-US" altLang="zh-CN" dirty="0"/>
          </a:p>
        </p:txBody>
      </p:sp>
      <p:sp>
        <p:nvSpPr>
          <p:cNvPr id="5" name="文本框 6"/>
          <p:cNvSpPr txBox="1"/>
          <p:nvPr/>
        </p:nvSpPr>
        <p:spPr>
          <a:xfrm>
            <a:off x="642620" y="1251281"/>
            <a:ext cx="8820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accent5"/>
                </a:solidFill>
              </a:rPr>
              <a:t>Brain States– Classified by EEG signals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42620" y="2050795"/>
            <a:ext cx="3570514" cy="1766463"/>
            <a:chOff x="642620" y="2050795"/>
            <a:chExt cx="3570514" cy="1766463"/>
          </a:xfrm>
        </p:grpSpPr>
        <p:pic>
          <p:nvPicPr>
            <p:cNvPr id="18434" name="Picture 2" descr="https://upload.wikimedia.org/wikipedia/commons/5/58/Normal_EEG_of_mouse.png"/>
            <p:cNvPicPr>
              <a:picLocks noChangeAspect="1" noChangeArrowheads="1"/>
            </p:cNvPicPr>
            <p:nvPr/>
          </p:nvPicPr>
          <p:blipFill>
            <a:blip r:embed="rId2"/>
            <a:srcRect l="51295" t="13517" r="7602" b="57264"/>
            <a:stretch>
              <a:fillRect/>
            </a:stretch>
          </p:blipFill>
          <p:spPr bwMode="auto">
            <a:xfrm>
              <a:off x="642620" y="2420127"/>
              <a:ext cx="3570514" cy="1397131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642620" y="2050795"/>
              <a:ext cx="3570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accent5"/>
                  </a:solidFill>
                </a:rPr>
                <a:t>REM sleep (Dreams)</a:t>
              </a:r>
              <a:endParaRPr lang="zh-CN" altLang="en-US" sz="24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42620" y="4159125"/>
            <a:ext cx="3570514" cy="1791732"/>
            <a:chOff x="642620" y="4159125"/>
            <a:chExt cx="3570514" cy="1791732"/>
          </a:xfrm>
        </p:grpSpPr>
        <p:pic>
          <p:nvPicPr>
            <p:cNvPr id="18436" name="Picture 4" descr="https://upload.wikimedia.org/wikipedia/commons/5/58/Normal_EEG_of_mouse.png"/>
            <p:cNvPicPr>
              <a:picLocks noChangeAspect="1" noChangeArrowheads="1"/>
            </p:cNvPicPr>
            <p:nvPr/>
          </p:nvPicPr>
          <p:blipFill>
            <a:blip r:embed="rId2"/>
            <a:srcRect l="51676" t="62204" r="8057" b="8049"/>
            <a:stretch>
              <a:fillRect/>
            </a:stretch>
          </p:blipFill>
          <p:spPr bwMode="auto">
            <a:xfrm>
              <a:off x="642620" y="4528457"/>
              <a:ext cx="3497943" cy="1422400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642620" y="4159125"/>
              <a:ext cx="3570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accent5"/>
                  </a:solidFill>
                </a:rPr>
                <a:t>NREM sleep (Memory)</a:t>
              </a:r>
              <a:endParaRPr lang="zh-CN" altLang="en-US" sz="24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830079" y="639764"/>
            <a:ext cx="6216514" cy="5116873"/>
            <a:chOff x="2908911" y="212727"/>
            <a:chExt cx="6216514" cy="5116873"/>
          </a:xfrm>
        </p:grpSpPr>
        <p:sp>
          <p:nvSpPr>
            <p:cNvPr id="42" name="直接连接符 8"/>
            <p:cNvSpPr/>
            <p:nvPr/>
          </p:nvSpPr>
          <p:spPr>
            <a:xfrm>
              <a:off x="3941285" y="1020169"/>
              <a:ext cx="4309431" cy="430943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180587" y="4049547"/>
                  </a:moveTo>
                  <a:arcTo wR="2154715" hR="2154715" stAng="3694120" swAng="3411761"/>
                </a:path>
              </a:pathLst>
            </a:custGeom>
            <a:noFill/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43" name="组合 55"/>
            <p:cNvGrpSpPr/>
            <p:nvPr/>
          </p:nvGrpSpPr>
          <p:grpSpPr>
            <a:xfrm>
              <a:off x="2908911" y="212727"/>
              <a:ext cx="6216514" cy="5116873"/>
              <a:chOff x="2987743" y="870563"/>
              <a:chExt cx="6216514" cy="5116873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4853782" y="870563"/>
                <a:ext cx="2484437" cy="1614884"/>
                <a:chOff x="2821781" y="1830"/>
                <a:chExt cx="2484437" cy="1614884"/>
              </a:xfrm>
            </p:grpSpPr>
            <p:sp>
              <p:nvSpPr>
                <p:cNvPr id="53" name="圆角矩形 52"/>
                <p:cNvSpPr/>
                <p:nvPr/>
              </p:nvSpPr>
              <p:spPr>
                <a:xfrm>
                  <a:off x="2821781" y="1830"/>
                  <a:ext cx="2484437" cy="1614884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4" name="圆角矩形 4"/>
                <p:cNvSpPr/>
                <p:nvPr/>
              </p:nvSpPr>
              <p:spPr>
                <a:xfrm>
                  <a:off x="2900613" y="80662"/>
                  <a:ext cx="2326773" cy="145722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2400" tIns="152400" rIns="152400" bIns="152400" numCol="1" spcCol="1270" anchor="ctr" anchorCtr="0">
                  <a:noAutofit/>
                </a:bodyPr>
                <a:lstStyle/>
                <a:p>
                  <a:pPr lvl="0" algn="ctr" defTabSz="1778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altLang="zh-CN" sz="4000" kern="1200" dirty="0" smtClean="0"/>
                    <a:t>NREM</a:t>
                  </a:r>
                  <a:endParaRPr lang="zh-CN" altLang="en-US" sz="4000" kern="1200" dirty="0"/>
                </a:p>
              </p:txBody>
            </p:sp>
          </p:grpSp>
          <p:sp>
            <p:nvSpPr>
              <p:cNvPr id="45" name="直接连接符 5"/>
              <p:cNvSpPr/>
              <p:nvPr/>
            </p:nvSpPr>
            <p:spPr>
              <a:xfrm>
                <a:off x="3941285" y="1678005"/>
                <a:ext cx="4309431" cy="4309431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3415001" y="407008"/>
                    </a:moveTo>
                    <a:arcTo wR="2154715" hR="2154715" stAng="18347740" swAng="3648625"/>
                  </a:path>
                </a:pathLst>
              </a:custGeom>
              <a:noFill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46" name="组合 45"/>
              <p:cNvGrpSpPr/>
              <p:nvPr/>
            </p:nvGrpSpPr>
            <p:grpSpPr>
              <a:xfrm>
                <a:off x="6719820" y="4102637"/>
                <a:ext cx="2484437" cy="1614884"/>
                <a:chOff x="4687819" y="3233904"/>
                <a:chExt cx="2484437" cy="1614884"/>
              </a:xfrm>
            </p:grpSpPr>
            <p:sp>
              <p:nvSpPr>
                <p:cNvPr id="51" name="圆角矩形 50"/>
                <p:cNvSpPr/>
                <p:nvPr/>
              </p:nvSpPr>
              <p:spPr>
                <a:xfrm>
                  <a:off x="4687819" y="3233904"/>
                  <a:ext cx="2484437" cy="1614884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2" name="圆角矩形 7"/>
                <p:cNvSpPr/>
                <p:nvPr/>
              </p:nvSpPr>
              <p:spPr>
                <a:xfrm>
                  <a:off x="4766651" y="3312736"/>
                  <a:ext cx="2326773" cy="145722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2400" tIns="152400" rIns="152400" bIns="152400" numCol="1" spcCol="1270" anchor="ctr" anchorCtr="0">
                  <a:noAutofit/>
                </a:bodyPr>
                <a:lstStyle/>
                <a:p>
                  <a:pPr lvl="0" algn="ctr" defTabSz="1778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altLang="zh-CN" sz="4000" kern="1200" dirty="0" smtClean="0"/>
                    <a:t>Awake state</a:t>
                  </a:r>
                  <a:endParaRPr lang="zh-CN" altLang="en-US" sz="4000" kern="1200" dirty="0"/>
                </a:p>
              </p:txBody>
            </p:sp>
          </p:grpSp>
          <p:grpSp>
            <p:nvGrpSpPr>
              <p:cNvPr id="47" name="组合 47"/>
              <p:cNvGrpSpPr/>
              <p:nvPr/>
            </p:nvGrpSpPr>
            <p:grpSpPr>
              <a:xfrm>
                <a:off x="2987743" y="4102637"/>
                <a:ext cx="2484437" cy="1614884"/>
                <a:chOff x="955742" y="3233904"/>
                <a:chExt cx="2484437" cy="1614884"/>
              </a:xfrm>
            </p:grpSpPr>
            <p:sp>
              <p:nvSpPr>
                <p:cNvPr id="49" name="圆角矩形 48"/>
                <p:cNvSpPr/>
                <p:nvPr/>
              </p:nvSpPr>
              <p:spPr>
                <a:xfrm>
                  <a:off x="955742" y="3233904"/>
                  <a:ext cx="2484437" cy="1614884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0" name="圆角矩形 10"/>
                <p:cNvSpPr/>
                <p:nvPr/>
              </p:nvSpPr>
              <p:spPr>
                <a:xfrm>
                  <a:off x="1034574" y="3312736"/>
                  <a:ext cx="2326773" cy="145722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52400" tIns="152400" rIns="152400" bIns="152400" numCol="1" spcCol="1270" anchor="ctr" anchorCtr="0">
                  <a:noAutofit/>
                </a:bodyPr>
                <a:lstStyle/>
                <a:p>
                  <a:pPr lvl="0" algn="ctr" defTabSz="1778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altLang="zh-CN" sz="4000" kern="1200" dirty="0" smtClean="0"/>
                    <a:t>REM</a:t>
                  </a:r>
                  <a:endParaRPr lang="zh-CN" altLang="en-US" sz="4000" kern="1200" dirty="0"/>
                </a:p>
              </p:txBody>
            </p:sp>
          </p:grpSp>
          <p:sp>
            <p:nvSpPr>
              <p:cNvPr id="48" name="直接连接符 11"/>
              <p:cNvSpPr/>
              <p:nvPr/>
            </p:nvSpPr>
            <p:spPr>
              <a:xfrm>
                <a:off x="3941285" y="1678005"/>
                <a:ext cx="4309431" cy="4309431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14306" y="2402600"/>
                    </a:moveTo>
                    <a:arcTo wR="2154715" hR="2154715" stAng="10403635" swAng="3648625"/>
                  </a:path>
                </a:pathLst>
              </a:custGeom>
              <a:noFill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Introduction</a:t>
            </a:r>
            <a:endParaRPr lang="en-US" altLang="zh-CN" dirty="0"/>
          </a:p>
        </p:txBody>
      </p:sp>
      <p:sp>
        <p:nvSpPr>
          <p:cNvPr id="5" name="文本框 6"/>
          <p:cNvSpPr txBox="1"/>
          <p:nvPr/>
        </p:nvSpPr>
        <p:spPr>
          <a:xfrm>
            <a:off x="232231" y="835783"/>
            <a:ext cx="11959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accent5"/>
                </a:solidFill>
              </a:rPr>
              <a:t>Pupil Dynamics – function as a state assessment</a:t>
            </a:r>
            <a:endParaRPr lang="en-US" altLang="zh-CN" sz="4000" dirty="0">
              <a:solidFill>
                <a:schemeClr val="accent5"/>
              </a:solidFill>
            </a:endParaRPr>
          </a:p>
        </p:txBody>
      </p:sp>
      <p:sp>
        <p:nvSpPr>
          <p:cNvPr id="6" name="文本框 6"/>
          <p:cNvSpPr txBox="1"/>
          <p:nvPr/>
        </p:nvSpPr>
        <p:spPr>
          <a:xfrm>
            <a:off x="232230" y="2446410"/>
            <a:ext cx="550091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accent2">
                    <a:lumMod val="50000"/>
                  </a:schemeClr>
                </a:solidFill>
              </a:rPr>
              <a:t>Behaviors detection</a:t>
            </a:r>
          </a:p>
          <a:p>
            <a:endParaRPr lang="en-US" altLang="zh-CN" sz="3600" dirty="0" smtClean="0"/>
          </a:p>
          <a:p>
            <a:r>
              <a:rPr lang="en-US" altLang="zh-CN" sz="3600" dirty="0" smtClean="0">
                <a:solidFill>
                  <a:schemeClr val="accent2">
                    <a:lumMod val="75000"/>
                  </a:schemeClr>
                </a:solidFill>
              </a:rPr>
              <a:t>-focusing on tasks</a:t>
            </a:r>
          </a:p>
          <a:p>
            <a:endParaRPr lang="en-US" altLang="zh-CN" sz="36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sz="3600" dirty="0" smtClean="0">
                <a:solidFill>
                  <a:schemeClr val="accent2">
                    <a:lumMod val="75000"/>
                  </a:schemeClr>
                </a:solidFill>
              </a:rPr>
              <a:t>-decision making</a:t>
            </a:r>
            <a:endParaRPr lang="en-US" altLang="zh-CN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6"/>
          <p:cNvSpPr txBox="1"/>
          <p:nvPr/>
        </p:nvSpPr>
        <p:spPr>
          <a:xfrm>
            <a:off x="5733143" y="2446410"/>
            <a:ext cx="645885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accent2">
                    <a:lumMod val="50000"/>
                  </a:schemeClr>
                </a:solidFill>
              </a:rPr>
              <a:t>Disease diagnosis</a:t>
            </a:r>
          </a:p>
          <a:p>
            <a:endParaRPr lang="en-US" altLang="zh-CN" sz="3600" dirty="0" smtClean="0"/>
          </a:p>
          <a:p>
            <a:pPr>
              <a:buFontTx/>
              <a:buChar char="-"/>
            </a:pP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Parkinson disease</a:t>
            </a:r>
          </a:p>
          <a:p>
            <a:pPr>
              <a:buFontTx/>
              <a:buChar char="-"/>
            </a:pPr>
            <a:endParaRPr lang="en-US" altLang="zh-CN" sz="36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sz="3600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 Autism Spectrum Disorder</a:t>
            </a:r>
            <a:endParaRPr lang="en-US" altLang="zh-CN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32230" y="2017486"/>
            <a:ext cx="5500913" cy="3970318"/>
            <a:chOff x="232230" y="2017486"/>
            <a:chExt cx="5500913" cy="3970318"/>
          </a:xfrm>
        </p:grpSpPr>
        <p:sp>
          <p:nvSpPr>
            <p:cNvPr id="14" name="文本框 6"/>
            <p:cNvSpPr txBox="1"/>
            <p:nvPr/>
          </p:nvSpPr>
          <p:spPr>
            <a:xfrm>
              <a:off x="232230" y="2017486"/>
              <a:ext cx="5500913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accent2">
                      <a:lumMod val="75000"/>
                    </a:schemeClr>
                  </a:solidFill>
                </a:rPr>
                <a:t>Parasympathetic nerve</a:t>
              </a:r>
              <a:r>
                <a:rPr lang="en-US" altLang="zh-CN" sz="3600" dirty="0" smtClean="0">
                  <a:solidFill>
                    <a:schemeClr val="accent2">
                      <a:lumMod val="50000"/>
                    </a:schemeClr>
                  </a:solidFill>
                </a:rPr>
                <a:t>    </a:t>
              </a:r>
              <a:r>
                <a:rPr lang="en-US" sz="3600" dirty="0" smtClean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</a:p>
            <a:p>
              <a:endParaRPr lang="en-US" sz="3600" dirty="0" smtClean="0"/>
            </a:p>
            <a:p>
              <a:endParaRPr lang="en-US" sz="3600" dirty="0" smtClean="0"/>
            </a:p>
            <a:p>
              <a:r>
                <a:rPr lang="en-US" sz="3600" dirty="0" smtClean="0">
                  <a:solidFill>
                    <a:schemeClr val="accent2">
                      <a:lumMod val="50000"/>
                    </a:schemeClr>
                  </a:solidFill>
                </a:rPr>
                <a:t>Iris sphincter muscle    </a:t>
              </a:r>
            </a:p>
            <a:p>
              <a:endParaRPr lang="en-US" sz="3600" dirty="0" smtClean="0"/>
            </a:p>
            <a:p>
              <a:endParaRPr lang="en-US" sz="3600" dirty="0" smtClean="0"/>
            </a:p>
            <a:p>
              <a:r>
                <a:rPr lang="en-US" sz="3600" dirty="0" smtClean="0">
                  <a:solidFill>
                    <a:schemeClr val="accent5"/>
                  </a:solidFill>
                </a:rPr>
                <a:t>Pupil constriction</a:t>
              </a:r>
              <a:r>
                <a:rPr lang="en-US" altLang="zh-CN" sz="3600" dirty="0" smtClean="0">
                  <a:solidFill>
                    <a:schemeClr val="accent5"/>
                  </a:solidFill>
                </a:rPr>
                <a:t>    </a:t>
              </a:r>
              <a:endParaRPr lang="en-US" altLang="zh-CN" sz="3600" dirty="0">
                <a:solidFill>
                  <a:schemeClr val="accent5"/>
                </a:solidFill>
              </a:endParaRPr>
            </a:p>
          </p:txBody>
        </p:sp>
        <p:sp>
          <p:nvSpPr>
            <p:cNvPr id="15" name="下箭头 14"/>
            <p:cNvSpPr/>
            <p:nvPr/>
          </p:nvSpPr>
          <p:spPr>
            <a:xfrm>
              <a:off x="1879600" y="2859314"/>
              <a:ext cx="544286" cy="711200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下箭头 15"/>
            <p:cNvSpPr/>
            <p:nvPr/>
          </p:nvSpPr>
          <p:spPr>
            <a:xfrm>
              <a:off x="1879599" y="4535714"/>
              <a:ext cx="544286" cy="711200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299201" y="2017486"/>
            <a:ext cx="5892799" cy="3970318"/>
            <a:chOff x="6299201" y="2017486"/>
            <a:chExt cx="5892799" cy="3970318"/>
          </a:xfrm>
        </p:grpSpPr>
        <p:sp>
          <p:nvSpPr>
            <p:cNvPr id="18" name="文本框 6"/>
            <p:cNvSpPr txBox="1"/>
            <p:nvPr/>
          </p:nvSpPr>
          <p:spPr>
            <a:xfrm>
              <a:off x="6299201" y="2017486"/>
              <a:ext cx="5892799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accent2">
                      <a:lumMod val="75000"/>
                    </a:schemeClr>
                  </a:solidFill>
                </a:rPr>
                <a:t>Sympathetic nerve    </a:t>
              </a:r>
              <a:r>
                <a:rPr lang="en-US" sz="3600" dirty="0" smtClean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</a:p>
            <a:p>
              <a:endParaRPr lang="en-US" sz="3600" dirty="0" smtClean="0"/>
            </a:p>
            <a:p>
              <a:endParaRPr lang="en-US" sz="3600" dirty="0" smtClean="0"/>
            </a:p>
            <a:p>
              <a:r>
                <a:rPr lang="en-US" sz="3600" dirty="0" smtClean="0">
                  <a:solidFill>
                    <a:schemeClr val="accent2">
                      <a:lumMod val="50000"/>
                    </a:schemeClr>
                  </a:solidFill>
                </a:rPr>
                <a:t>dilatory papillary muscle</a:t>
              </a:r>
            </a:p>
            <a:p>
              <a:endParaRPr lang="en-US" sz="3600" dirty="0" smtClean="0"/>
            </a:p>
            <a:p>
              <a:endParaRPr lang="en-US" sz="3600" dirty="0" smtClean="0"/>
            </a:p>
            <a:p>
              <a:r>
                <a:rPr lang="en-US" sz="3600" dirty="0" smtClean="0">
                  <a:solidFill>
                    <a:schemeClr val="accent5"/>
                  </a:solidFill>
                </a:rPr>
                <a:t>pupil dilation</a:t>
              </a:r>
              <a:r>
                <a:rPr lang="en-US" altLang="zh-CN" sz="3600" dirty="0" smtClean="0">
                  <a:solidFill>
                    <a:schemeClr val="accent5"/>
                  </a:solidFill>
                </a:rPr>
                <a:t>    </a:t>
              </a:r>
              <a:endParaRPr lang="en-US" altLang="zh-CN" sz="3600" dirty="0">
                <a:solidFill>
                  <a:schemeClr val="accent5"/>
                </a:solidFill>
              </a:endParaRPr>
            </a:p>
          </p:txBody>
        </p:sp>
        <p:sp>
          <p:nvSpPr>
            <p:cNvPr id="19" name="下箭头 18"/>
            <p:cNvSpPr/>
            <p:nvPr/>
          </p:nvSpPr>
          <p:spPr>
            <a:xfrm>
              <a:off x="7895771" y="4535714"/>
              <a:ext cx="544286" cy="711200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下箭头 19"/>
            <p:cNvSpPr/>
            <p:nvPr/>
          </p:nvSpPr>
          <p:spPr>
            <a:xfrm>
              <a:off x="7895771" y="2859314"/>
              <a:ext cx="544286" cy="711200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Introduction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490220" y="1683657"/>
            <a:ext cx="4343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chemeClr val="accent5"/>
                </a:solidFill>
              </a:rPr>
              <a:t>Hypothesis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04800" y="3344224"/>
            <a:ext cx="12075886" cy="1323439"/>
            <a:chOff x="304800" y="3344224"/>
            <a:chExt cx="12075886" cy="1323439"/>
          </a:xfrm>
        </p:grpSpPr>
        <p:sp>
          <p:nvSpPr>
            <p:cNvPr id="5" name="左右箭头 4"/>
            <p:cNvSpPr/>
            <p:nvPr/>
          </p:nvSpPr>
          <p:spPr>
            <a:xfrm>
              <a:off x="4448628" y="3526973"/>
              <a:ext cx="1059543" cy="478971"/>
            </a:xfrm>
            <a:prstGeom prst="left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776686" y="3344224"/>
              <a:ext cx="6604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chemeClr val="accent5"/>
                  </a:solidFill>
                  <a:cs typeface="+mj-lt"/>
                </a:rPr>
                <a:t>Brain states                              (NREM, REM, Awake)</a:t>
              </a:r>
              <a:endParaRPr lang="zh-CN" altLang="en-US" sz="4000" dirty="0">
                <a:solidFill>
                  <a:schemeClr val="accent5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4800" y="3344224"/>
              <a:ext cx="39333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accent5"/>
                  </a:solidFill>
                </a:rPr>
                <a:t>Pupil dynamics</a:t>
              </a:r>
              <a:endParaRPr lang="zh-CN" altLang="en-US" sz="4000" dirty="0">
                <a:solidFill>
                  <a:schemeClr val="accent5"/>
                </a:solidFill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Methodology</a:t>
            </a:r>
            <a:endParaRPr lang="en-US" altLang="zh-CN" dirty="0"/>
          </a:p>
        </p:txBody>
      </p:sp>
      <p:grpSp>
        <p:nvGrpSpPr>
          <p:cNvPr id="9" name="组合 8"/>
          <p:cNvGrpSpPr/>
          <p:nvPr/>
        </p:nvGrpSpPr>
        <p:grpSpPr>
          <a:xfrm>
            <a:off x="4389567" y="2868393"/>
            <a:ext cx="1996719" cy="99835"/>
            <a:chOff x="3871183" y="2076736"/>
            <a:chExt cx="1996719" cy="99835"/>
          </a:xfrm>
        </p:grpSpPr>
        <p:sp>
          <p:nvSpPr>
            <p:cNvPr id="20" name="直接连接符 3"/>
            <p:cNvSpPr/>
            <p:nvPr/>
          </p:nvSpPr>
          <p:spPr>
            <a:xfrm rot="19457599">
              <a:off x="3871183" y="2092992"/>
              <a:ext cx="1996719" cy="6732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3662"/>
                  </a:moveTo>
                  <a:lnTo>
                    <a:pt x="1996719" y="33662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直接连接符 4"/>
            <p:cNvSpPr/>
            <p:nvPr/>
          </p:nvSpPr>
          <p:spPr>
            <a:xfrm rot="19457599">
              <a:off x="4819625" y="2076736"/>
              <a:ext cx="99835" cy="99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700" kern="1200"/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6326926" y="1225277"/>
            <a:ext cx="4053416" cy="2026708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圆角矩形 6"/>
          <p:cNvSpPr/>
          <p:nvPr/>
        </p:nvSpPr>
        <p:spPr>
          <a:xfrm>
            <a:off x="6386286" y="1284637"/>
            <a:ext cx="3934696" cy="190798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7145" tIns="17145" rIns="17145" bIns="17145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b="1" kern="1200" dirty="0" smtClean="0">
                <a:latin typeface="+mj-lt"/>
                <a:cs typeface="+mj-lt"/>
              </a:rPr>
              <a:t>Sleeping Score Recording</a:t>
            </a:r>
            <a:endParaRPr lang="en-US" sz="2700" kern="1200" dirty="0" smtClean="0">
              <a:latin typeface="+mj-lt"/>
              <a:cs typeface="+mj-lt"/>
            </a:endParaRPr>
          </a:p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kern="1200" dirty="0" smtClean="0">
                <a:latin typeface="+mj-lt"/>
                <a:cs typeface="+mj-lt"/>
              </a:rPr>
              <a:t>(EEG Signals→</a:t>
            </a:r>
          </a:p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kern="1200" dirty="0" smtClean="0">
                <a:latin typeface="+mj-lt"/>
                <a:cs typeface="+mj-lt"/>
              </a:rPr>
              <a:t>sleeping scores)</a:t>
            </a:r>
            <a:endParaRPr lang="zh-CN" altLang="en-US" sz="2700" kern="12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4389567" y="4045822"/>
            <a:ext cx="1996719" cy="99835"/>
            <a:chOff x="3871183" y="3242094"/>
            <a:chExt cx="1996719" cy="99835"/>
          </a:xfrm>
        </p:grpSpPr>
        <p:sp>
          <p:nvSpPr>
            <p:cNvPr id="16" name="直接连接符 7"/>
            <p:cNvSpPr/>
            <p:nvPr/>
          </p:nvSpPr>
          <p:spPr>
            <a:xfrm rot="2142401">
              <a:off x="3871183" y="3258350"/>
              <a:ext cx="1996719" cy="6732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3662"/>
                  </a:moveTo>
                  <a:lnTo>
                    <a:pt x="1996719" y="33662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直接连接符 8"/>
            <p:cNvSpPr/>
            <p:nvPr/>
          </p:nvSpPr>
          <p:spPr>
            <a:xfrm rot="2142401">
              <a:off x="4819625" y="3242094"/>
              <a:ext cx="99835" cy="99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700" kern="120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386286" y="4026072"/>
            <a:ext cx="4053416" cy="2026708"/>
            <a:chOff x="5680226" y="2861336"/>
            <a:chExt cx="4053416" cy="2026708"/>
          </a:xfrm>
        </p:grpSpPr>
        <p:sp>
          <p:nvSpPr>
            <p:cNvPr id="14" name="圆角矩形 13"/>
            <p:cNvSpPr/>
            <p:nvPr/>
          </p:nvSpPr>
          <p:spPr>
            <a:xfrm>
              <a:off x="5680226" y="2861336"/>
              <a:ext cx="4053416" cy="2026708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圆角矩形 10"/>
            <p:cNvSpPr/>
            <p:nvPr/>
          </p:nvSpPr>
          <p:spPr>
            <a:xfrm>
              <a:off x="5739586" y="2980056"/>
              <a:ext cx="3934696" cy="1656879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" tIns="17145" rIns="17145" bIns="1714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700" b="1" kern="1200" dirty="0" smtClean="0"/>
                <a:t>Pupil monitoring</a:t>
              </a:r>
              <a:endParaRPr lang="en-US" sz="2700" kern="1200" dirty="0" smtClean="0"/>
            </a:p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700" kern="1200" dirty="0" smtClean="0"/>
                <a:t>(under infrared light)</a:t>
              </a:r>
              <a:endParaRPr lang="zh-CN" altLang="en-US" sz="2700" kern="1200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5236" y="2356286"/>
            <a:ext cx="4053416" cy="2026708"/>
            <a:chOff x="5442" y="1695979"/>
            <a:chExt cx="4053416" cy="2026708"/>
          </a:xfrm>
        </p:grpSpPr>
        <p:sp>
          <p:nvSpPr>
            <p:cNvPr id="23" name="圆角矩形 22"/>
            <p:cNvSpPr/>
            <p:nvPr/>
          </p:nvSpPr>
          <p:spPr>
            <a:xfrm>
              <a:off x="5442" y="1695979"/>
              <a:ext cx="4053416" cy="2026708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圆角矩形 4"/>
            <p:cNvSpPr/>
            <p:nvPr/>
          </p:nvSpPr>
          <p:spPr>
            <a:xfrm>
              <a:off x="64802" y="1755339"/>
              <a:ext cx="3934696" cy="19079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" tIns="17145" rIns="17145" bIns="1714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700" b="1" kern="1200" dirty="0" smtClean="0"/>
                <a:t>15 Male Mice</a:t>
              </a:r>
              <a:endParaRPr lang="en-US" altLang="zh-CN" sz="2700" kern="1200" dirty="0" smtClean="0"/>
            </a:p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700" kern="1200" dirty="0" smtClean="0"/>
                <a:t>(8-26 weeks old)</a:t>
              </a:r>
            </a:p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700" kern="1200" dirty="0" smtClean="0"/>
                <a:t>(28.1 ± 3.0g)</a:t>
              </a:r>
              <a:endParaRPr lang="zh-CN" altLang="en-US" sz="2700" kern="1200" dirty="0"/>
            </a:p>
          </p:txBody>
        </p:sp>
      </p:grpSp>
      <p:sp>
        <p:nvSpPr>
          <p:cNvPr id="25" name="圆角矩形 6"/>
          <p:cNvSpPr/>
          <p:nvPr/>
        </p:nvSpPr>
        <p:spPr>
          <a:xfrm>
            <a:off x="6386286" y="1284637"/>
            <a:ext cx="3934696" cy="190798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7145" tIns="17145" rIns="17145" bIns="17145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b="1" kern="1200" dirty="0" smtClean="0">
                <a:solidFill>
                  <a:schemeClr val="bg1"/>
                </a:solidFill>
                <a:latin typeface="+mj-lt"/>
                <a:cs typeface="+mj-lt"/>
              </a:rPr>
              <a:t>Sleeping Score</a:t>
            </a:r>
          </a:p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b="1" dirty="0" smtClean="0">
                <a:solidFill>
                  <a:schemeClr val="bg1"/>
                </a:solidFill>
                <a:latin typeface="+mj-lt"/>
                <a:cs typeface="+mj-lt"/>
              </a:rPr>
              <a:t>NREM</a:t>
            </a:r>
          </a:p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b="1" kern="1200" dirty="0" smtClean="0">
                <a:solidFill>
                  <a:schemeClr val="bg1"/>
                </a:solidFill>
                <a:latin typeface="+mj-lt"/>
                <a:cs typeface="+mj-lt"/>
              </a:rPr>
              <a:t>REM</a:t>
            </a:r>
          </a:p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b="1" dirty="0" smtClean="0">
                <a:solidFill>
                  <a:schemeClr val="bg1"/>
                </a:solidFill>
                <a:latin typeface="+mj-lt"/>
                <a:cs typeface="+mj-lt"/>
              </a:rPr>
              <a:t>Awake state</a:t>
            </a:r>
            <a:endParaRPr lang="zh-CN" altLang="en-US" sz="2700" kern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Methodology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812799" y="914871"/>
            <a:ext cx="11176001" cy="69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dirty="0" err="1" smtClean="0">
                <a:solidFill>
                  <a:schemeClr val="accent5"/>
                </a:solidFill>
              </a:rPr>
              <a:t>DeepLabCut</a:t>
            </a:r>
            <a:r>
              <a:rPr lang="en-US" altLang="zh-CN" sz="3600" dirty="0" smtClean="0">
                <a:solidFill>
                  <a:schemeClr val="accent5"/>
                </a:solidFill>
              </a:rPr>
              <a:t>   (</a:t>
            </a:r>
            <a:r>
              <a:rPr lang="en-US" sz="3600" dirty="0" err="1" smtClean="0">
                <a:solidFill>
                  <a:schemeClr val="accent5"/>
                </a:solidFill>
              </a:rPr>
              <a:t>convolutional</a:t>
            </a:r>
            <a:r>
              <a:rPr lang="en-US" sz="3600" dirty="0" smtClean="0">
                <a:solidFill>
                  <a:schemeClr val="accent5"/>
                </a:solidFill>
              </a:rPr>
              <a:t> neural networks</a:t>
            </a:r>
            <a:r>
              <a:rPr lang="en-US" altLang="zh-CN" sz="3600" dirty="0" smtClean="0">
                <a:solidFill>
                  <a:schemeClr val="accent5"/>
                </a:solidFill>
              </a:rPr>
              <a:t>)</a:t>
            </a:r>
            <a:endParaRPr lang="en-US" altLang="zh-CN" sz="3600" dirty="0">
              <a:solidFill>
                <a:schemeClr val="accent5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49709" y="1889350"/>
            <a:ext cx="3794125" cy="948531"/>
            <a:chOff x="0" y="952331"/>
            <a:chExt cx="3794125" cy="948531"/>
          </a:xfrm>
        </p:grpSpPr>
        <p:sp>
          <p:nvSpPr>
            <p:cNvPr id="15" name="圆角矩形 14"/>
            <p:cNvSpPr/>
            <p:nvPr/>
          </p:nvSpPr>
          <p:spPr>
            <a:xfrm>
              <a:off x="0" y="952331"/>
              <a:ext cx="3794125" cy="94853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圆角矩形 4"/>
            <p:cNvSpPr/>
            <p:nvPr/>
          </p:nvSpPr>
          <p:spPr>
            <a:xfrm>
              <a:off x="27782" y="980113"/>
              <a:ext cx="3738561" cy="8929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2230" tIns="62230" rIns="62230" bIns="62230" numCol="1" spcCol="1270" anchor="ctr" anchorCtr="0">
              <a:noAutofit/>
            </a:bodyPr>
            <a:lstStyle/>
            <a:p>
              <a:pPr lvl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kern="1200" dirty="0" smtClean="0"/>
                <a:t>Pupil videos</a:t>
              </a:r>
              <a:endParaRPr lang="zh-CN" altLang="en-US" sz="4400" kern="12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58712" y="2153486"/>
            <a:ext cx="316861" cy="423621"/>
            <a:chOff x="2355850" y="2444570"/>
            <a:chExt cx="452659" cy="529526"/>
          </a:xfrm>
        </p:grpSpPr>
        <p:sp>
          <p:nvSpPr>
            <p:cNvPr id="20" name="右箭头 19"/>
            <p:cNvSpPr/>
            <p:nvPr/>
          </p:nvSpPr>
          <p:spPr>
            <a:xfrm>
              <a:off x="2355850" y="2444570"/>
              <a:ext cx="452659" cy="5295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右箭头 4"/>
            <p:cNvSpPr/>
            <p:nvPr/>
          </p:nvSpPr>
          <p:spPr>
            <a:xfrm>
              <a:off x="2355850" y="2550475"/>
              <a:ext cx="316861" cy="3177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 kern="120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085423" y="1882094"/>
            <a:ext cx="5248748" cy="948531"/>
            <a:chOff x="0" y="952331"/>
            <a:chExt cx="3794125" cy="948531"/>
          </a:xfrm>
        </p:grpSpPr>
        <p:sp>
          <p:nvSpPr>
            <p:cNvPr id="24" name="圆角矩形 23"/>
            <p:cNvSpPr/>
            <p:nvPr/>
          </p:nvSpPr>
          <p:spPr>
            <a:xfrm>
              <a:off x="0" y="952331"/>
              <a:ext cx="3794125" cy="94853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圆角矩形 4"/>
            <p:cNvSpPr/>
            <p:nvPr/>
          </p:nvSpPr>
          <p:spPr>
            <a:xfrm>
              <a:off x="27782" y="980113"/>
              <a:ext cx="3738561" cy="8929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2230" tIns="62230" rIns="62230" bIns="62230" numCol="1" spcCol="1270" anchor="ctr" anchorCtr="0">
              <a:noAutofit/>
            </a:bodyPr>
            <a:lstStyle/>
            <a:p>
              <a:pPr lvl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Extract frames randomly</a:t>
              </a:r>
              <a:endParaRPr lang="zh-CN" altLang="en-US" sz="3200" kern="1200" dirty="0"/>
            </a:p>
          </p:txBody>
        </p:sp>
      </p:grpSp>
      <p:pic>
        <p:nvPicPr>
          <p:cNvPr id="26" name="图片 25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641600" y="3338286"/>
            <a:ext cx="7823199" cy="235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" name="组合 18"/>
          <p:cNvGrpSpPr/>
          <p:nvPr/>
        </p:nvGrpSpPr>
        <p:grpSpPr>
          <a:xfrm>
            <a:off x="102199" y="2153486"/>
            <a:ext cx="316861" cy="423621"/>
            <a:chOff x="2355850" y="2444570"/>
            <a:chExt cx="452659" cy="529526"/>
          </a:xfrm>
        </p:grpSpPr>
        <p:sp>
          <p:nvSpPr>
            <p:cNvPr id="34" name="右箭头 33"/>
            <p:cNvSpPr/>
            <p:nvPr/>
          </p:nvSpPr>
          <p:spPr>
            <a:xfrm>
              <a:off x="2355850" y="2444570"/>
              <a:ext cx="452659" cy="5295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右箭头 4"/>
            <p:cNvSpPr/>
            <p:nvPr/>
          </p:nvSpPr>
          <p:spPr>
            <a:xfrm>
              <a:off x="2355850" y="2550475"/>
              <a:ext cx="316861" cy="3177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 kern="1200"/>
            </a:p>
          </p:txBody>
        </p:sp>
      </p:grpSp>
      <p:grpSp>
        <p:nvGrpSpPr>
          <p:cNvPr id="36" name="组合 22"/>
          <p:cNvGrpSpPr/>
          <p:nvPr/>
        </p:nvGrpSpPr>
        <p:grpSpPr>
          <a:xfrm>
            <a:off x="549708" y="1854312"/>
            <a:ext cx="9746029" cy="948531"/>
            <a:chOff x="0" y="952331"/>
            <a:chExt cx="3794125" cy="948531"/>
          </a:xfrm>
        </p:grpSpPr>
        <p:sp>
          <p:nvSpPr>
            <p:cNvPr id="37" name="圆角矩形 36"/>
            <p:cNvSpPr/>
            <p:nvPr/>
          </p:nvSpPr>
          <p:spPr>
            <a:xfrm>
              <a:off x="0" y="952331"/>
              <a:ext cx="3794125" cy="94853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圆角矩形 4"/>
            <p:cNvSpPr/>
            <p:nvPr/>
          </p:nvSpPr>
          <p:spPr>
            <a:xfrm>
              <a:off x="27782" y="980113"/>
              <a:ext cx="3738561" cy="8929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2230" tIns="62230" rIns="62230" bIns="62230" numCol="1" spcCol="1270" anchor="ctr" anchorCtr="0">
              <a:noAutofit/>
            </a:bodyPr>
            <a:lstStyle/>
            <a:p>
              <a:pPr lvl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Label the right and left edges of pupil</a:t>
              </a:r>
              <a:endParaRPr lang="zh-CN" altLang="en-US" sz="3200" kern="1200" dirty="0"/>
            </a:p>
          </p:txBody>
        </p:sp>
      </p:grpSp>
      <p:pic>
        <p:nvPicPr>
          <p:cNvPr id="39" name="Picture 5" descr="img5889"/>
          <p:cNvPicPr/>
          <p:nvPr/>
        </p:nvPicPr>
        <p:blipFill>
          <a:blip r:embed="rId4"/>
          <a:stretch>
            <a:fillRect/>
          </a:stretch>
        </p:blipFill>
        <p:spPr>
          <a:xfrm>
            <a:off x="3554774" y="3084625"/>
            <a:ext cx="4063999" cy="3229090"/>
          </a:xfrm>
          <a:prstGeom prst="rect">
            <a:avLst/>
          </a:prstGeom>
        </p:spPr>
      </p:pic>
      <p:grpSp>
        <p:nvGrpSpPr>
          <p:cNvPr id="40" name="组合 22"/>
          <p:cNvGrpSpPr/>
          <p:nvPr/>
        </p:nvGrpSpPr>
        <p:grpSpPr>
          <a:xfrm>
            <a:off x="549707" y="1861568"/>
            <a:ext cx="9674665" cy="948531"/>
            <a:chOff x="0" y="952331"/>
            <a:chExt cx="3794125" cy="948531"/>
          </a:xfrm>
        </p:grpSpPr>
        <p:sp>
          <p:nvSpPr>
            <p:cNvPr id="41" name="圆角矩形 40"/>
            <p:cNvSpPr/>
            <p:nvPr/>
          </p:nvSpPr>
          <p:spPr>
            <a:xfrm>
              <a:off x="0" y="952331"/>
              <a:ext cx="3794125" cy="94853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圆角矩形 4"/>
            <p:cNvSpPr/>
            <p:nvPr/>
          </p:nvSpPr>
          <p:spPr>
            <a:xfrm>
              <a:off x="27782" y="980113"/>
              <a:ext cx="3738561" cy="8929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2230" tIns="62230" rIns="62230" bIns="62230" numCol="1" spcCol="1270" anchor="ctr" anchorCtr="0">
              <a:noAutofit/>
            </a:bodyPr>
            <a:lstStyle/>
            <a:p>
              <a:pPr lvl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Train networks on GPU-based computer</a:t>
              </a:r>
              <a:endParaRPr lang="zh-CN" altLang="en-US" sz="3200" kern="1200" dirty="0"/>
            </a:p>
          </p:txBody>
        </p:sp>
      </p:grpSp>
      <p:grpSp>
        <p:nvGrpSpPr>
          <p:cNvPr id="43" name="组合 18"/>
          <p:cNvGrpSpPr/>
          <p:nvPr/>
        </p:nvGrpSpPr>
        <p:grpSpPr>
          <a:xfrm>
            <a:off x="102199" y="3980700"/>
            <a:ext cx="316861" cy="423621"/>
            <a:chOff x="2355850" y="2444570"/>
            <a:chExt cx="452659" cy="529526"/>
          </a:xfrm>
        </p:grpSpPr>
        <p:sp>
          <p:nvSpPr>
            <p:cNvPr id="44" name="右箭头 43"/>
            <p:cNvSpPr/>
            <p:nvPr/>
          </p:nvSpPr>
          <p:spPr>
            <a:xfrm>
              <a:off x="2355850" y="2444570"/>
              <a:ext cx="452659" cy="5295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右箭头 4"/>
            <p:cNvSpPr/>
            <p:nvPr/>
          </p:nvSpPr>
          <p:spPr>
            <a:xfrm>
              <a:off x="2355850" y="2550475"/>
              <a:ext cx="316861" cy="3177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 kern="1200"/>
            </a:p>
          </p:txBody>
        </p:sp>
      </p:grpSp>
      <p:grpSp>
        <p:nvGrpSpPr>
          <p:cNvPr id="46" name="组合 22"/>
          <p:cNvGrpSpPr/>
          <p:nvPr/>
        </p:nvGrpSpPr>
        <p:grpSpPr>
          <a:xfrm>
            <a:off x="549709" y="3737090"/>
            <a:ext cx="7069064" cy="948531"/>
            <a:chOff x="0" y="952331"/>
            <a:chExt cx="3794125" cy="948531"/>
          </a:xfrm>
        </p:grpSpPr>
        <p:sp>
          <p:nvSpPr>
            <p:cNvPr id="47" name="圆角矩形 46"/>
            <p:cNvSpPr/>
            <p:nvPr/>
          </p:nvSpPr>
          <p:spPr>
            <a:xfrm>
              <a:off x="0" y="952331"/>
              <a:ext cx="3794125" cy="94853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圆角矩形 4"/>
            <p:cNvSpPr/>
            <p:nvPr/>
          </p:nvSpPr>
          <p:spPr>
            <a:xfrm>
              <a:off x="27782" y="980113"/>
              <a:ext cx="3738561" cy="8929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2230" tIns="62230" rIns="62230" bIns="62230" numCol="1" spcCol="1270" anchor="ctr" anchorCtr="0">
              <a:noAutofit/>
            </a:bodyPr>
            <a:lstStyle/>
            <a:p>
              <a:pPr lvl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The data of pupil diameters</a:t>
              </a:r>
              <a:endParaRPr lang="zh-CN" altLang="en-US" sz="3200" kern="1200" dirty="0"/>
            </a:p>
          </p:txBody>
        </p:sp>
      </p:grpSp>
      <p:pic>
        <p:nvPicPr>
          <p:cNvPr id="50" name="图片 49" descr="exp154_x50.mp4_20190225_103005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774" y="1889350"/>
            <a:ext cx="4981537" cy="3952294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</p:spPr>
        <p:txBody>
          <a:bodyPr/>
          <a:lstStyle/>
          <a:p>
            <a:r>
              <a:rPr lang="en-US" altLang="zh-CN" dirty="0" smtClean="0"/>
              <a:t>Results</a:t>
            </a:r>
            <a:endParaRPr lang="en-US" altLang="zh-CN" dirty="0"/>
          </a:p>
        </p:txBody>
      </p:sp>
      <p:sp>
        <p:nvSpPr>
          <p:cNvPr id="100" name="文本框 99"/>
          <p:cNvSpPr txBox="1"/>
          <p:nvPr/>
        </p:nvSpPr>
        <p:spPr>
          <a:xfrm>
            <a:off x="1879599" y="1425463"/>
            <a:ext cx="6709046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3200" dirty="0" err="1" smtClean="0">
                <a:solidFill>
                  <a:schemeClr val="accent5"/>
                </a:solidFill>
              </a:rPr>
              <a:t>zscore</a:t>
            </a:r>
            <a:r>
              <a:rPr lang="en-US" sz="3200" dirty="0" smtClean="0">
                <a:solidFill>
                  <a:schemeClr val="accent5"/>
                </a:solidFill>
              </a:rPr>
              <a:t> of pupil diameter vs. time</a:t>
            </a:r>
            <a:endParaRPr lang="zh-CN" altLang="en-US" sz="3200" dirty="0">
              <a:solidFill>
                <a:schemeClr val="accent5"/>
              </a:solidFill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Picture 1" descr="Picture1"/>
          <p:cNvPicPr/>
          <p:nvPr/>
        </p:nvPicPr>
        <p:blipFill>
          <a:blip r:embed="rId3"/>
          <a:srcRect b="60356"/>
          <a:stretch>
            <a:fillRect/>
          </a:stretch>
        </p:blipFill>
        <p:spPr>
          <a:xfrm>
            <a:off x="812800" y="2010238"/>
            <a:ext cx="10618720" cy="44990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文本框 99"/>
          <p:cNvSpPr txBox="1"/>
          <p:nvPr/>
        </p:nvSpPr>
        <p:spPr>
          <a:xfrm>
            <a:off x="1879600" y="779132"/>
            <a:ext cx="6709046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36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Data from an example</a:t>
            </a:r>
            <a:endParaRPr lang="zh-CN" altLang="en-US" sz="36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theme/theme1.xml><?xml version="1.0" encoding="utf-8"?>
<a:theme xmlns:a="http://schemas.openxmlformats.org/drawingml/2006/main" name="模板页面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B3B0"/>
      </a:accent1>
      <a:accent2>
        <a:srgbClr val="479796"/>
      </a:accent2>
      <a:accent3>
        <a:srgbClr val="009EB7"/>
      </a:accent3>
      <a:accent4>
        <a:srgbClr val="EDF0E9"/>
      </a:accent4>
      <a:accent5>
        <a:srgbClr val="4C4C4C"/>
      </a:accent5>
      <a:accent6>
        <a:srgbClr val="B2B2B2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716</TotalTime>
  <Words>311</Words>
  <Application>WPS Presentation</Application>
  <PresentationFormat>自定义</PresentationFormat>
  <Paragraphs>112</Paragraphs>
  <Slides>14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16" baseType="lpstr">
      <vt:lpstr>模板页面</vt:lpstr>
      <vt:lpstr>OfficePLUS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lenovo</cp:lastModifiedBy>
  <cp:revision>331</cp:revision>
  <dcterms:created xsi:type="dcterms:W3CDTF">2015-08-18T02:51:00Z</dcterms:created>
  <dcterms:modified xsi:type="dcterms:W3CDTF">2019-02-25T11:45:11Z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1033-10.2.0.7635</vt:lpwstr>
  </property>
</Properties>
</file>